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2" r:id="rId4"/>
    <p:sldId id="258" r:id="rId5"/>
    <p:sldId id="259" r:id="rId6"/>
    <p:sldId id="261" r:id="rId7"/>
    <p:sldId id="273" r:id="rId8"/>
    <p:sldId id="275" r:id="rId9"/>
    <p:sldId id="274" r:id="rId10"/>
    <p:sldId id="276" r:id="rId11"/>
    <p:sldId id="277" r:id="rId12"/>
    <p:sldId id="279" r:id="rId13"/>
    <p:sldId id="281" r:id="rId14"/>
    <p:sldId id="282" r:id="rId15"/>
    <p:sldId id="283"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27" autoAdjust="0"/>
  </p:normalViewPr>
  <p:slideViewPr>
    <p:cSldViewPr>
      <p:cViewPr>
        <p:scale>
          <a:sx n="70" d="100"/>
          <a:sy n="70" d="100"/>
        </p:scale>
        <p:origin x="-13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441976002999624"/>
          <c:y val="3.3217993079584777E-2"/>
        </c:manualLayout>
      </c:layout>
      <c:overlay val="0"/>
    </c:title>
    <c:autoTitleDeleted val="0"/>
    <c:plotArea>
      <c:layout/>
      <c:barChart>
        <c:barDir val="col"/>
        <c:grouping val="clustered"/>
        <c:varyColors val="0"/>
        <c:ser>
          <c:idx val="0"/>
          <c:order val="0"/>
          <c:tx>
            <c:strRef>
              <c:f>Sheet1!$B$1</c:f>
              <c:strCache>
                <c:ptCount val="1"/>
                <c:pt idx="0">
                  <c:v>2012 -2031</c:v>
                </c:pt>
              </c:strCache>
            </c:strRef>
          </c:tx>
          <c:invertIfNegative val="0"/>
          <c:cat>
            <c:strRef>
              <c:f>Sheet1!$A$2:$A$5</c:f>
              <c:strCache>
                <c:ptCount val="3"/>
                <c:pt idx="0">
                  <c:v>Barrie</c:v>
                </c:pt>
                <c:pt idx="2">
                  <c:v>Midhurst </c:v>
                </c:pt>
              </c:strCache>
            </c:strRef>
          </c:cat>
          <c:val>
            <c:numRef>
              <c:f>Sheet1!$B$2:$B$5</c:f>
              <c:numCache>
                <c:formatCode>General</c:formatCode>
                <c:ptCount val="4"/>
                <c:pt idx="0" formatCode="0.00%">
                  <c:v>2.8000000000000004E-2</c:v>
                </c:pt>
                <c:pt idx="2" formatCode="0%">
                  <c:v>0.30000000000000004</c:v>
                </c:pt>
              </c:numCache>
            </c:numRef>
          </c:val>
        </c:ser>
        <c:dLbls>
          <c:showLegendKey val="0"/>
          <c:showVal val="0"/>
          <c:showCatName val="0"/>
          <c:showSerName val="0"/>
          <c:showPercent val="0"/>
          <c:showBubbleSize val="0"/>
        </c:dLbls>
        <c:gapWidth val="150"/>
        <c:axId val="45777664"/>
        <c:axId val="45779200"/>
      </c:barChart>
      <c:catAx>
        <c:axId val="45777664"/>
        <c:scaling>
          <c:orientation val="minMax"/>
        </c:scaling>
        <c:delete val="0"/>
        <c:axPos val="b"/>
        <c:majorTickMark val="out"/>
        <c:minorTickMark val="none"/>
        <c:tickLblPos val="nextTo"/>
        <c:crossAx val="45779200"/>
        <c:crosses val="autoZero"/>
        <c:auto val="1"/>
        <c:lblAlgn val="ctr"/>
        <c:lblOffset val="100"/>
        <c:noMultiLvlLbl val="0"/>
      </c:catAx>
      <c:valAx>
        <c:axId val="45779200"/>
        <c:scaling>
          <c:orientation val="minMax"/>
        </c:scaling>
        <c:delete val="0"/>
        <c:axPos val="l"/>
        <c:majorGridlines/>
        <c:numFmt formatCode="0%" sourceLinked="0"/>
        <c:majorTickMark val="out"/>
        <c:minorTickMark val="none"/>
        <c:tickLblPos val="nextTo"/>
        <c:crossAx val="45777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904C6CB-F76E-49CB-8560-0A96BCD73163}" type="datetimeFigureOut">
              <a:rPr lang="en-US" smtClean="0"/>
              <a:pPr/>
              <a:t>4/16/2012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50AD4B7-8144-4DE2-A7FF-FCB2ECD3B06D}" type="slidenum">
              <a:rPr lang="en-US" smtClean="0"/>
              <a:pPr/>
              <a:t>‹#›</a:t>
            </a:fld>
            <a:endParaRPr lang="en-US"/>
          </a:p>
        </p:txBody>
      </p:sp>
    </p:spTree>
    <p:extLst>
      <p:ext uri="{BB962C8B-B14F-4D97-AF65-F5344CB8AC3E}">
        <p14:creationId xmlns:p14="http://schemas.microsoft.com/office/powerpoint/2010/main" val="408792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AD4B7-8144-4DE2-A7FF-FCB2ECD3B06D}" type="slidenum">
              <a:rPr lang="en-US" smtClean="0"/>
              <a:pPr/>
              <a:t>13</a:t>
            </a:fld>
            <a:endParaRPr lang="en-US"/>
          </a:p>
        </p:txBody>
      </p:sp>
    </p:spTree>
    <p:extLst>
      <p:ext uri="{BB962C8B-B14F-4D97-AF65-F5344CB8AC3E}">
        <p14:creationId xmlns:p14="http://schemas.microsoft.com/office/powerpoint/2010/main" val="42769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BC102B4-111C-435A-B865-3DF8000119FC}" type="datetime1">
              <a:rPr lang="en-US" smtClean="0"/>
              <a:pPr/>
              <a:t>4/16/2012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CC54EF1-98C2-481D-91A3-85D22048DC95}"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B016BA-BB09-4ADF-83EA-685EF41DF509}" type="datetime1">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66A6D-3581-41EE-965C-650F40C2066E}" type="datetime1">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3C0163-4D1D-4000-BF14-8BEF9E719343}" type="datetime1">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1E51F-93AF-4086-95AA-0608B5815A55}" type="datetime1">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DB2DB9E-8A39-4E89-8235-85596FBC96DF}" type="datetime1">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54EF1-98C2-481D-91A3-85D22048DC95}"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E027B6-3A6E-40E7-818D-694D01575CDF}" type="datetime1">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0ED77-8382-458B-98B7-4FD39E9CFADE}" type="datetime1">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C0A2-2D9C-4A3A-9DE5-891249387A0A}" type="datetime1">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D2118C-C77B-4A27-8893-31B0BB867C32}" type="datetime1">
              <a:rPr lang="en-US" smtClean="0"/>
              <a:pPr/>
              <a:t>4/16/2012</a:t>
            </a:fld>
            <a:endParaRPr lang="en-US"/>
          </a:p>
        </p:txBody>
      </p:sp>
      <p:sp>
        <p:nvSpPr>
          <p:cNvPr id="7" name="Slide Number Placeholder 6"/>
          <p:cNvSpPr>
            <a:spLocks noGrp="1"/>
          </p:cNvSpPr>
          <p:nvPr>
            <p:ph type="sldNum" sz="quarter" idx="12"/>
          </p:nvPr>
        </p:nvSpPr>
        <p:spPr/>
        <p:txBody>
          <a:bodyPr/>
          <a:lstStyle/>
          <a:p>
            <a:fld id="{CCC54EF1-98C2-481D-91A3-85D22048DC95}"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77BDA-C0D9-4E8D-B728-A5DCF274CB21}" type="datetime1">
              <a:rPr lang="en-US" smtClean="0"/>
              <a:pPr/>
              <a:t>4/16/2012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CC54EF1-98C2-481D-91A3-85D22048DC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16672EE-3B8C-4DE5-A3CF-935AC9E2050A}" type="datetime1">
              <a:rPr lang="en-US" smtClean="0"/>
              <a:pPr/>
              <a:t>4/16/2012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CC54EF1-98C2-481D-91A3-85D22048DC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438400"/>
            <a:ext cx="3313355" cy="1702160"/>
          </a:xfrm>
        </p:spPr>
        <p:txBody>
          <a:bodyPr>
            <a:normAutofit fontScale="90000"/>
          </a:bodyPr>
          <a:lstStyle/>
          <a:p>
            <a:r>
              <a:rPr lang="en-US" b="1" dirty="0" smtClean="0">
                <a:solidFill>
                  <a:schemeClr val="bg2">
                    <a:lumMod val="50000"/>
                  </a:schemeClr>
                </a:solidFill>
              </a:rPr>
              <a:t>The Midhurst Ratepayers Association</a:t>
            </a:r>
            <a:r>
              <a:rPr lang="en-US" dirty="0" smtClean="0">
                <a:solidFill>
                  <a:schemeClr val="bg2">
                    <a:lumMod val="50000"/>
                  </a:schemeClr>
                </a:solidFill>
              </a:rPr>
              <a:t> </a:t>
            </a:r>
            <a:endParaRPr lang="en-US" dirty="0">
              <a:solidFill>
                <a:schemeClr val="bg2">
                  <a:lumMod val="50000"/>
                </a:schemeClr>
              </a:solidFill>
            </a:endParaRPr>
          </a:p>
        </p:txBody>
      </p:sp>
      <p:sp>
        <p:nvSpPr>
          <p:cNvPr id="3" name="Subtitle 2"/>
          <p:cNvSpPr>
            <a:spLocks noGrp="1"/>
          </p:cNvSpPr>
          <p:nvPr>
            <p:ph type="subTitle" idx="1"/>
          </p:nvPr>
        </p:nvSpPr>
        <p:spPr>
          <a:xfrm>
            <a:off x="4733365" y="4267200"/>
            <a:ext cx="3496235" cy="1676400"/>
          </a:xfrm>
        </p:spPr>
        <p:txBody>
          <a:bodyPr>
            <a:noAutofit/>
          </a:bodyPr>
          <a:lstStyle/>
          <a:p>
            <a:r>
              <a:rPr lang="en-US" sz="2400" b="1" dirty="0" smtClean="0"/>
              <a:t>Delegation to </a:t>
            </a:r>
            <a:r>
              <a:rPr lang="en-US" sz="2400" b="1" dirty="0" err="1" smtClean="0"/>
              <a:t>Springwater</a:t>
            </a:r>
            <a:r>
              <a:rPr lang="en-US" sz="2400" b="1" dirty="0" smtClean="0"/>
              <a:t> Township Council </a:t>
            </a:r>
          </a:p>
          <a:p>
            <a:r>
              <a:rPr lang="en-US" sz="2400" b="1" dirty="0" smtClean="0"/>
              <a:t>April 16, 2012</a:t>
            </a:r>
            <a:endParaRPr lang="en-US" sz="2400" b="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1</a:t>
            </a:fld>
            <a:endParaRPr lang="en-US"/>
          </a:p>
        </p:txBody>
      </p:sp>
      <p:pic>
        <p:nvPicPr>
          <p:cNvPr id="5" name="Picture 11" descr="IMG_17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3619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57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024744" cy="1143000"/>
          </a:xfrm>
        </p:spPr>
        <p:txBody>
          <a:bodyPr>
            <a:normAutofit fontScale="90000"/>
          </a:bodyPr>
          <a:lstStyle/>
          <a:p>
            <a:r>
              <a:rPr lang="en-CA" b="1" dirty="0">
                <a:solidFill>
                  <a:schemeClr val="bg2">
                    <a:lumMod val="50000"/>
                  </a:schemeClr>
                </a:solidFill>
              </a:rPr>
              <a:t>Democratic Process/Petition</a:t>
            </a:r>
            <a:r>
              <a:rPr lang="en-US" dirty="0"/>
              <a:t/>
            </a:r>
            <a:br>
              <a:rPr lang="en-US" dirty="0"/>
            </a:br>
            <a:endParaRPr lang="en-US" dirty="0"/>
          </a:p>
        </p:txBody>
      </p:sp>
      <p:sp>
        <p:nvSpPr>
          <p:cNvPr id="3" name="Content Placeholder 2"/>
          <p:cNvSpPr>
            <a:spLocks noGrp="1"/>
          </p:cNvSpPr>
          <p:nvPr>
            <p:ph idx="1"/>
          </p:nvPr>
        </p:nvSpPr>
        <p:spPr>
          <a:xfrm>
            <a:off x="533400" y="1752600"/>
            <a:ext cx="7010400" cy="2209800"/>
          </a:xfrm>
        </p:spPr>
        <p:txBody>
          <a:bodyPr>
            <a:normAutofit/>
          </a:bodyPr>
          <a:lstStyle/>
          <a:p>
            <a:r>
              <a:rPr lang="en-CA" b="1" dirty="0" smtClean="0"/>
              <a:t>Over 1400 </a:t>
            </a:r>
            <a:r>
              <a:rPr lang="en-CA" b="1" dirty="0"/>
              <a:t>residents of Midhurst and the surrounding communities have signed a petition opposing the Secondary Plan. Many have only recently become aware of the plan.</a:t>
            </a:r>
            <a:endParaRPr lang="en-US" b="1" dirty="0"/>
          </a:p>
          <a:p>
            <a:endParaRPr lang="en-US" b="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10</a:t>
            </a:fld>
            <a:endParaRPr lang="en-US"/>
          </a:p>
        </p:txBody>
      </p:sp>
      <p:sp>
        <p:nvSpPr>
          <p:cNvPr id="6" name="TextBox 5"/>
          <p:cNvSpPr txBox="1"/>
          <p:nvPr/>
        </p:nvSpPr>
        <p:spPr>
          <a:xfrm>
            <a:off x="914400" y="3962400"/>
            <a:ext cx="7086600" cy="2215991"/>
          </a:xfrm>
          <a:prstGeom prst="rect">
            <a:avLst/>
          </a:prstGeom>
          <a:noFill/>
        </p:spPr>
        <p:txBody>
          <a:bodyPr wrap="square" rtlCol="0">
            <a:spAutoFit/>
          </a:bodyPr>
          <a:lstStyle/>
          <a:p>
            <a:pPr lvl="0"/>
            <a:r>
              <a:rPr lang="en-CA" sz="2400" b="1" i="1" dirty="0">
                <a:solidFill>
                  <a:srgbClr val="FF0000"/>
                </a:solidFill>
              </a:rPr>
              <a:t>Will Council </a:t>
            </a:r>
            <a:r>
              <a:rPr lang="en-CA" sz="2400" b="1" i="1" dirty="0" smtClean="0">
                <a:solidFill>
                  <a:srgbClr val="FF0000"/>
                </a:solidFill>
              </a:rPr>
              <a:t>do the right thing, repeal </a:t>
            </a:r>
            <a:r>
              <a:rPr lang="en-CA" sz="2400" b="1" i="1" dirty="0">
                <a:solidFill>
                  <a:srgbClr val="FF0000"/>
                </a:solidFill>
              </a:rPr>
              <a:t>the Secondary Plan and develop a strategy to work collaboratively with the community to create a Secondary Plan that reflects the voice and wishes of the voters of Midhurst?</a:t>
            </a:r>
            <a:endParaRPr lang="en-US" sz="2400" dirty="0">
              <a:solidFill>
                <a:srgbClr val="FF0000"/>
              </a:solidFill>
            </a:endParaRPr>
          </a:p>
          <a:p>
            <a:endParaRPr lang="en-US" dirty="0"/>
          </a:p>
        </p:txBody>
      </p:sp>
    </p:spTree>
    <p:extLst>
      <p:ext uri="{BB962C8B-B14F-4D97-AF65-F5344CB8AC3E}">
        <p14:creationId xmlns:p14="http://schemas.microsoft.com/office/powerpoint/2010/main" val="24463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56" y="457200"/>
            <a:ext cx="7024744" cy="1143000"/>
          </a:xfrm>
        </p:spPr>
        <p:txBody>
          <a:bodyPr>
            <a:normAutofit/>
          </a:bodyPr>
          <a:lstStyle/>
          <a:p>
            <a:r>
              <a:rPr lang="en-US" b="1" dirty="0" smtClean="0">
                <a:solidFill>
                  <a:schemeClr val="bg2">
                    <a:lumMod val="50000"/>
                  </a:schemeClr>
                </a:solidFill>
              </a:rPr>
              <a:t>Council's Objections  </a:t>
            </a:r>
            <a:endParaRPr lang="en-US" b="1" dirty="0">
              <a:solidFill>
                <a:schemeClr val="bg2">
                  <a:lumMod val="50000"/>
                </a:schemeClr>
              </a:solidFill>
            </a:endParaRPr>
          </a:p>
        </p:txBody>
      </p:sp>
      <p:sp>
        <p:nvSpPr>
          <p:cNvPr id="3" name="Content Placeholder 2"/>
          <p:cNvSpPr>
            <a:spLocks noGrp="1"/>
          </p:cNvSpPr>
          <p:nvPr>
            <p:ph idx="1"/>
          </p:nvPr>
        </p:nvSpPr>
        <p:spPr>
          <a:xfrm>
            <a:off x="609600" y="1676400"/>
            <a:ext cx="7467600" cy="4038600"/>
          </a:xfrm>
        </p:spPr>
        <p:txBody>
          <a:bodyPr/>
          <a:lstStyle/>
          <a:p>
            <a:r>
              <a:rPr lang="en-US" b="1" dirty="0" smtClean="0"/>
              <a:t>We </a:t>
            </a:r>
            <a:r>
              <a:rPr lang="en-US" b="1" dirty="0"/>
              <a:t>have met with several Councilors about our concerns and we are hearing </a:t>
            </a:r>
            <a:r>
              <a:rPr lang="en-US" b="1" dirty="0" smtClean="0"/>
              <a:t>back that </a:t>
            </a:r>
            <a:r>
              <a:rPr lang="en-US" b="1" i="1" dirty="0" smtClean="0"/>
              <a:t>“this </a:t>
            </a:r>
            <a:r>
              <a:rPr lang="en-US" b="1" i="1" dirty="0"/>
              <a:t>matter is out of our </a:t>
            </a:r>
            <a:r>
              <a:rPr lang="en-US" b="1" i="1" dirty="0" smtClean="0"/>
              <a:t>hands”</a:t>
            </a:r>
          </a:p>
          <a:p>
            <a:r>
              <a:rPr lang="en-US" b="1" dirty="0" smtClean="0"/>
              <a:t>The </a:t>
            </a:r>
            <a:r>
              <a:rPr lang="en-US" b="1" dirty="0" err="1" smtClean="0"/>
              <a:t>rumour</a:t>
            </a:r>
            <a:r>
              <a:rPr lang="en-US" b="1" dirty="0" smtClean="0"/>
              <a:t> to justify the above response  is </a:t>
            </a:r>
            <a:r>
              <a:rPr lang="en-US" b="1" i="1" dirty="0" smtClean="0"/>
              <a:t>“we can be sued”</a:t>
            </a:r>
            <a:endParaRPr lang="en-US" b="1" i="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11</a:t>
            </a:fld>
            <a:endParaRPr lang="en-US"/>
          </a:p>
        </p:txBody>
      </p:sp>
      <p:sp>
        <p:nvSpPr>
          <p:cNvPr id="5" name="TextBox 4"/>
          <p:cNvSpPr txBox="1"/>
          <p:nvPr/>
        </p:nvSpPr>
        <p:spPr>
          <a:xfrm>
            <a:off x="762000" y="4038600"/>
            <a:ext cx="7620000" cy="2308324"/>
          </a:xfrm>
          <a:prstGeom prst="rect">
            <a:avLst/>
          </a:prstGeom>
          <a:noFill/>
        </p:spPr>
        <p:txBody>
          <a:bodyPr wrap="square" rtlCol="0">
            <a:spAutoFit/>
          </a:bodyPr>
          <a:lstStyle/>
          <a:p>
            <a:r>
              <a:rPr lang="en-CA" sz="2400" b="1" dirty="0">
                <a:solidFill>
                  <a:srgbClr val="002060"/>
                </a:solidFill>
              </a:rPr>
              <a:t>We would like to point </a:t>
            </a:r>
            <a:r>
              <a:rPr lang="en-CA" sz="2400" b="1" dirty="0" smtClean="0">
                <a:solidFill>
                  <a:srgbClr val="002060"/>
                </a:solidFill>
              </a:rPr>
              <a:t>out to </a:t>
            </a:r>
            <a:r>
              <a:rPr lang="en-CA" sz="2400" b="1" dirty="0">
                <a:solidFill>
                  <a:srgbClr val="002060"/>
                </a:solidFill>
              </a:rPr>
              <a:t>Council that </a:t>
            </a:r>
            <a:r>
              <a:rPr lang="en-CA" sz="2400" b="1" dirty="0" smtClean="0">
                <a:solidFill>
                  <a:srgbClr val="002060"/>
                </a:solidFill>
              </a:rPr>
              <a:t>this objection is demonstrably </a:t>
            </a:r>
            <a:r>
              <a:rPr lang="en-CA" sz="2400" b="1" dirty="0">
                <a:solidFill>
                  <a:srgbClr val="002060"/>
                </a:solidFill>
              </a:rPr>
              <a:t>wrong.  </a:t>
            </a:r>
            <a:endParaRPr lang="en-CA" sz="2400" b="1" dirty="0" smtClean="0">
              <a:solidFill>
                <a:srgbClr val="002060"/>
              </a:solidFill>
            </a:endParaRPr>
          </a:p>
          <a:p>
            <a:endParaRPr lang="en-CA" sz="2400" b="1" dirty="0" smtClean="0">
              <a:solidFill>
                <a:srgbClr val="002060"/>
              </a:solidFill>
            </a:endParaRPr>
          </a:p>
          <a:p>
            <a:r>
              <a:rPr lang="en-CA" sz="2400" b="1" dirty="0" smtClean="0">
                <a:solidFill>
                  <a:srgbClr val="002060"/>
                </a:solidFill>
              </a:rPr>
              <a:t>The </a:t>
            </a:r>
            <a:r>
              <a:rPr lang="en-CA" sz="2400" b="1" dirty="0">
                <a:solidFill>
                  <a:srgbClr val="002060"/>
                </a:solidFill>
              </a:rPr>
              <a:t>Ontario Municipal Act, Part XV, Municipal Liability Section </a:t>
            </a:r>
            <a:r>
              <a:rPr lang="en-CA" sz="2400" b="1" dirty="0" smtClean="0">
                <a:solidFill>
                  <a:srgbClr val="002060"/>
                </a:solidFill>
              </a:rPr>
              <a:t>protects you.</a:t>
            </a:r>
            <a:endParaRPr lang="en-US" sz="2400" b="1" dirty="0">
              <a:solidFill>
                <a:srgbClr val="002060"/>
              </a:solidFill>
            </a:endParaRPr>
          </a:p>
          <a:p>
            <a:endParaRPr lang="en-US" sz="2400" dirty="0"/>
          </a:p>
        </p:txBody>
      </p:sp>
    </p:spTree>
    <p:extLst>
      <p:ext uri="{BB962C8B-B14F-4D97-AF65-F5344CB8AC3E}">
        <p14:creationId xmlns:p14="http://schemas.microsoft.com/office/powerpoint/2010/main" val="403843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056" y="381000"/>
            <a:ext cx="7024744" cy="1143000"/>
          </a:xfrm>
        </p:spPr>
        <p:txBody>
          <a:bodyPr/>
          <a:lstStyle/>
          <a:p>
            <a:r>
              <a:rPr lang="en-CA" b="1" dirty="0">
                <a:solidFill>
                  <a:schemeClr val="bg2">
                    <a:lumMod val="50000"/>
                  </a:schemeClr>
                </a:solidFill>
              </a:rPr>
              <a:t>The Ontario Municipal Act</a:t>
            </a:r>
            <a:endParaRPr lang="en-US" b="1" dirty="0">
              <a:solidFill>
                <a:schemeClr val="bg2">
                  <a:lumMod val="50000"/>
                </a:schemeClr>
              </a:solidFill>
            </a:endParaRPr>
          </a:p>
        </p:txBody>
      </p:sp>
      <p:sp>
        <p:nvSpPr>
          <p:cNvPr id="6" name="Text Placeholder 5"/>
          <p:cNvSpPr>
            <a:spLocks noGrp="1"/>
          </p:cNvSpPr>
          <p:nvPr>
            <p:ph type="body" idx="1"/>
          </p:nvPr>
        </p:nvSpPr>
        <p:spPr>
          <a:xfrm>
            <a:off x="533400" y="1874838"/>
            <a:ext cx="3057148" cy="639762"/>
          </a:xfrm>
        </p:spPr>
        <p:txBody>
          <a:bodyPr/>
          <a:lstStyle/>
          <a:p>
            <a:r>
              <a:rPr lang="en-US" dirty="0" smtClean="0">
                <a:solidFill>
                  <a:schemeClr val="bg2">
                    <a:lumMod val="50000"/>
                  </a:schemeClr>
                </a:solidFill>
              </a:rPr>
              <a:t>Immunity</a:t>
            </a:r>
            <a:r>
              <a:rPr lang="en-US" dirty="0" smtClean="0"/>
              <a:t> </a:t>
            </a:r>
            <a:endParaRPr lang="en-US" dirty="0"/>
          </a:p>
        </p:txBody>
      </p:sp>
      <p:sp>
        <p:nvSpPr>
          <p:cNvPr id="7" name="Content Placeholder 6"/>
          <p:cNvSpPr>
            <a:spLocks noGrp="1"/>
          </p:cNvSpPr>
          <p:nvPr>
            <p:ph sz="half" idx="2"/>
          </p:nvPr>
        </p:nvSpPr>
        <p:spPr>
          <a:xfrm>
            <a:off x="457200" y="2514600"/>
            <a:ext cx="8229600" cy="2590800"/>
          </a:xfrm>
        </p:spPr>
        <p:txBody>
          <a:bodyPr>
            <a:normAutofit/>
          </a:bodyPr>
          <a:lstStyle/>
          <a:p>
            <a:r>
              <a:rPr lang="en-CA" sz="2000" b="1" dirty="0"/>
              <a:t>448.  </a:t>
            </a:r>
            <a:r>
              <a:rPr lang="en-CA" sz="2000" b="1" dirty="0" smtClean="0"/>
              <a:t>No </a:t>
            </a:r>
            <a:r>
              <a:rPr lang="en-CA" sz="2000" b="1" dirty="0"/>
              <a:t>proceeding for </a:t>
            </a:r>
            <a:r>
              <a:rPr lang="en-CA" sz="2000" b="1" dirty="0" smtClean="0"/>
              <a:t>damages… shall </a:t>
            </a:r>
            <a:r>
              <a:rPr lang="en-CA" sz="2000" b="1" dirty="0"/>
              <a:t>be commenced against a member of council </a:t>
            </a:r>
            <a:r>
              <a:rPr lang="en-CA" sz="2000" b="1" dirty="0" smtClean="0"/>
              <a:t>… </a:t>
            </a:r>
            <a:r>
              <a:rPr lang="en-CA" sz="2000" b="1" dirty="0"/>
              <a:t>for any act done in good faith in the performance or intended performance of a duty </a:t>
            </a:r>
            <a:r>
              <a:rPr lang="en-CA" sz="2000" b="1" dirty="0" smtClean="0"/>
              <a:t>under </a:t>
            </a:r>
            <a:r>
              <a:rPr lang="en-CA" sz="2000" b="1" dirty="0"/>
              <a:t>this Act or a by-law passed under </a:t>
            </a:r>
            <a:r>
              <a:rPr lang="en-CA" sz="2000" b="1" dirty="0" smtClean="0"/>
              <a:t>it… </a:t>
            </a:r>
            <a:endParaRPr lang="en-US" sz="2000" b="1" dirty="0"/>
          </a:p>
        </p:txBody>
      </p:sp>
      <p:sp>
        <p:nvSpPr>
          <p:cNvPr id="8" name="Text Placeholder 7"/>
          <p:cNvSpPr>
            <a:spLocks noGrp="1"/>
          </p:cNvSpPr>
          <p:nvPr>
            <p:ph type="body" sz="quarter" idx="3"/>
          </p:nvPr>
        </p:nvSpPr>
        <p:spPr>
          <a:xfrm>
            <a:off x="533400" y="3962400"/>
            <a:ext cx="3055717" cy="639762"/>
          </a:xfrm>
        </p:spPr>
        <p:txBody>
          <a:bodyPr/>
          <a:lstStyle/>
          <a:p>
            <a:r>
              <a:rPr lang="en-US" dirty="0" smtClean="0">
                <a:solidFill>
                  <a:schemeClr val="bg2">
                    <a:lumMod val="50000"/>
                  </a:schemeClr>
                </a:solidFill>
              </a:rPr>
              <a:t>Policy decisions</a:t>
            </a:r>
            <a:endParaRPr lang="en-US"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CCC54EF1-98C2-481D-91A3-85D22048DC95}" type="slidenum">
              <a:rPr lang="en-US" smtClean="0"/>
              <a:pPr/>
              <a:t>12</a:t>
            </a:fld>
            <a:endParaRPr lang="en-US"/>
          </a:p>
        </p:txBody>
      </p:sp>
      <p:sp>
        <p:nvSpPr>
          <p:cNvPr id="10" name="TextBox 9"/>
          <p:cNvSpPr txBox="1"/>
          <p:nvPr/>
        </p:nvSpPr>
        <p:spPr>
          <a:xfrm>
            <a:off x="533400" y="1563469"/>
            <a:ext cx="8077200" cy="707886"/>
          </a:xfrm>
          <a:prstGeom prst="rect">
            <a:avLst/>
          </a:prstGeom>
          <a:noFill/>
        </p:spPr>
        <p:txBody>
          <a:bodyPr wrap="square" rtlCol="0">
            <a:spAutoFit/>
          </a:bodyPr>
          <a:lstStyle/>
          <a:p>
            <a:r>
              <a:rPr lang="en-CA" sz="2000" b="1" dirty="0" smtClean="0"/>
              <a:t>Part </a:t>
            </a:r>
            <a:r>
              <a:rPr lang="en-CA" sz="2000" b="1" dirty="0"/>
              <a:t>XV, Municipal Liability </a:t>
            </a:r>
            <a:r>
              <a:rPr lang="en-CA" sz="2000" b="1" dirty="0" smtClean="0"/>
              <a:t>Section, states:</a:t>
            </a:r>
            <a:endParaRPr lang="en-US" sz="2000" b="1" dirty="0"/>
          </a:p>
          <a:p>
            <a:endParaRPr lang="en-US" sz="2000" b="1" dirty="0"/>
          </a:p>
        </p:txBody>
      </p:sp>
      <p:sp>
        <p:nvSpPr>
          <p:cNvPr id="12" name="Content Placeholder 8"/>
          <p:cNvSpPr>
            <a:spLocks noGrp="1"/>
          </p:cNvSpPr>
          <p:nvPr>
            <p:ph sz="quarter" idx="4"/>
          </p:nvPr>
        </p:nvSpPr>
        <p:spPr>
          <a:xfrm>
            <a:off x="457200" y="4572000"/>
            <a:ext cx="8077200" cy="1371600"/>
          </a:xfrm>
        </p:spPr>
        <p:txBody>
          <a:bodyPr>
            <a:normAutofit/>
          </a:bodyPr>
          <a:lstStyle/>
          <a:p>
            <a:r>
              <a:rPr lang="en-CA" sz="2000" b="1" dirty="0" smtClean="0"/>
              <a:t>450</a:t>
            </a:r>
            <a:r>
              <a:rPr lang="en-CA" sz="2000" b="1" dirty="0"/>
              <a:t>.  No proceeding based on negligence in connection with the </a:t>
            </a:r>
            <a:r>
              <a:rPr lang="en-CA" sz="2000" b="1" dirty="0" smtClean="0"/>
              <a:t>exercise of </a:t>
            </a:r>
            <a:r>
              <a:rPr lang="en-CA" sz="2000" b="1" dirty="0"/>
              <a:t>a discretionary power </a:t>
            </a:r>
            <a:r>
              <a:rPr lang="en-CA" sz="2000" b="1" dirty="0" smtClean="0"/>
              <a:t>resulting </a:t>
            </a:r>
            <a:r>
              <a:rPr lang="en-CA" sz="2000" b="1" dirty="0"/>
              <a:t>from a policy decision of a municipality or </a:t>
            </a:r>
            <a:r>
              <a:rPr lang="en-CA" sz="2000" b="1" dirty="0" smtClean="0"/>
              <a:t>a member of a municipal council… </a:t>
            </a:r>
            <a:r>
              <a:rPr lang="en-US" sz="2000" b="1" dirty="0" smtClean="0"/>
              <a:t> </a:t>
            </a:r>
            <a:endParaRPr lang="en-US" sz="2000" b="1" dirty="0"/>
          </a:p>
          <a:p>
            <a:endParaRPr lang="en-US" sz="2000" b="1" dirty="0"/>
          </a:p>
        </p:txBody>
      </p:sp>
    </p:spTree>
    <p:extLst>
      <p:ext uri="{BB962C8B-B14F-4D97-AF65-F5344CB8AC3E}">
        <p14:creationId xmlns:p14="http://schemas.microsoft.com/office/powerpoint/2010/main" val="3635735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024744" cy="1143000"/>
          </a:xfrm>
        </p:spPr>
        <p:txBody>
          <a:bodyPr/>
          <a:lstStyle/>
          <a:p>
            <a:r>
              <a:rPr lang="en-US" b="1" dirty="0" smtClean="0">
                <a:solidFill>
                  <a:schemeClr val="bg2">
                    <a:lumMod val="50000"/>
                  </a:schemeClr>
                </a:solidFill>
              </a:rPr>
              <a:t>Council’s Obligation  </a:t>
            </a:r>
            <a:endParaRPr lang="en-US" b="1" dirty="0">
              <a:solidFill>
                <a:schemeClr val="bg2">
                  <a:lumMod val="50000"/>
                </a:schemeClr>
              </a:solidFill>
            </a:endParaRPr>
          </a:p>
        </p:txBody>
      </p:sp>
      <p:sp>
        <p:nvSpPr>
          <p:cNvPr id="3" name="Slide Number Placeholder 2"/>
          <p:cNvSpPr>
            <a:spLocks noGrp="1"/>
          </p:cNvSpPr>
          <p:nvPr>
            <p:ph type="sldNum" sz="quarter" idx="12"/>
          </p:nvPr>
        </p:nvSpPr>
        <p:spPr/>
        <p:txBody>
          <a:bodyPr/>
          <a:lstStyle/>
          <a:p>
            <a:fld id="{CCC54EF1-98C2-481D-91A3-85D22048DC95}" type="slidenum">
              <a:rPr lang="en-US" smtClean="0"/>
              <a:pPr/>
              <a:t>13</a:t>
            </a:fld>
            <a:endParaRPr lang="en-US"/>
          </a:p>
        </p:txBody>
      </p:sp>
      <p:sp>
        <p:nvSpPr>
          <p:cNvPr id="5" name="Rectangle 4"/>
          <p:cNvSpPr/>
          <p:nvPr/>
        </p:nvSpPr>
        <p:spPr>
          <a:xfrm>
            <a:off x="1600200" y="2209800"/>
            <a:ext cx="5791200" cy="2862322"/>
          </a:xfrm>
          <a:prstGeom prst="rect">
            <a:avLst/>
          </a:prstGeom>
        </p:spPr>
        <p:txBody>
          <a:bodyPr wrap="square">
            <a:spAutoFit/>
          </a:bodyPr>
          <a:lstStyle/>
          <a:p>
            <a:pPr algn="ctr"/>
            <a:r>
              <a:rPr lang="en-US" sz="3600" b="1" i="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You have </a:t>
            </a:r>
            <a:r>
              <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an</a:t>
            </a:r>
          </a:p>
          <a:p>
            <a:pPr algn="ctr"/>
            <a:r>
              <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Obligation to Act </a:t>
            </a:r>
            <a:r>
              <a:rPr lang="en-US" sz="3600" b="1" i="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in the </a:t>
            </a:r>
            <a:endPar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a:p>
            <a:pPr algn="ctr"/>
            <a:r>
              <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Best </a:t>
            </a:r>
            <a:r>
              <a:rPr lang="en-US" sz="3600" b="1" i="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Interests </a:t>
            </a:r>
            <a:r>
              <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of </a:t>
            </a:r>
            <a:r>
              <a:rPr lang="en-US" sz="3600" b="1" i="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Your </a:t>
            </a:r>
            <a:endPar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a:p>
            <a:pPr algn="ctr"/>
            <a:r>
              <a:rPr lang="en-US" sz="3600" b="1" i="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Constituents </a:t>
            </a:r>
            <a:endParaRPr lang="en-US" sz="3600" b="1" i="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92321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xEl>
                                              <p:pRg st="0" end="0"/>
                                            </p:txEl>
                                          </p:spTgt>
                                        </p:tgtEl>
                                      </p:cBhvr>
                                      <p:by x="150000" y="150000"/>
                                    </p:animScale>
                                  </p:childTnLst>
                                </p:cTn>
                              </p:par>
                              <p:par>
                                <p:cTn id="11" presetID="6" presetClass="emph" presetSubtype="0" fill="hold" nodeType="withEffect">
                                  <p:stCondLst>
                                    <p:cond delay="0"/>
                                  </p:stCondLst>
                                  <p:childTnLst>
                                    <p:animScale>
                                      <p:cBhvr>
                                        <p:cTn id="12" dur="2000" fill="hold"/>
                                        <p:tgtEl>
                                          <p:spTgt spid="5">
                                            <p:txEl>
                                              <p:pRg st="1" end="1"/>
                                            </p:txEl>
                                          </p:spTgt>
                                        </p:tgtEl>
                                      </p:cBhvr>
                                      <p:by x="150000" y="150000"/>
                                    </p:animScale>
                                  </p:childTnLst>
                                </p:cTn>
                              </p:par>
                              <p:par>
                                <p:cTn id="13" presetID="6" presetClass="emph" presetSubtype="0" fill="hold" nodeType="withEffect">
                                  <p:stCondLst>
                                    <p:cond delay="0"/>
                                  </p:stCondLst>
                                  <p:childTnLst>
                                    <p:animScale>
                                      <p:cBhvr>
                                        <p:cTn id="14" dur="2000" fill="hold"/>
                                        <p:tgtEl>
                                          <p:spTgt spid="5">
                                            <p:txEl>
                                              <p:pRg st="2" end="2"/>
                                            </p:txEl>
                                          </p:spTgt>
                                        </p:tgtEl>
                                      </p:cBhvr>
                                      <p:by x="150000" y="150000"/>
                                    </p:animScale>
                                  </p:childTnLst>
                                </p:cTn>
                              </p:par>
                              <p:par>
                                <p:cTn id="15" presetID="6" presetClass="emph" presetSubtype="0" fill="hold" nodeType="withEffect">
                                  <p:stCondLst>
                                    <p:cond delay="0"/>
                                  </p:stCondLst>
                                  <p:childTnLst>
                                    <p:animScale>
                                      <p:cBhvr>
                                        <p:cTn id="1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56" y="381000"/>
            <a:ext cx="7024744" cy="1143000"/>
          </a:xfrm>
        </p:spPr>
        <p:txBody>
          <a:bodyPr/>
          <a:lstStyle/>
          <a:p>
            <a:r>
              <a:rPr lang="en-US" b="1" dirty="0" smtClean="0">
                <a:solidFill>
                  <a:schemeClr val="bg2">
                    <a:lumMod val="50000"/>
                  </a:schemeClr>
                </a:solidFill>
              </a:rPr>
              <a:t>Conclusion </a:t>
            </a:r>
            <a:endParaRPr lang="en-US" b="1" dirty="0">
              <a:solidFill>
                <a:schemeClr val="bg2">
                  <a:lumMod val="50000"/>
                </a:schemeClr>
              </a:solidFill>
            </a:endParaRPr>
          </a:p>
        </p:txBody>
      </p:sp>
      <p:sp>
        <p:nvSpPr>
          <p:cNvPr id="4" name="Content Placeholder 3"/>
          <p:cNvSpPr>
            <a:spLocks noGrp="1"/>
          </p:cNvSpPr>
          <p:nvPr>
            <p:ph idx="1"/>
          </p:nvPr>
        </p:nvSpPr>
        <p:spPr>
          <a:xfrm>
            <a:off x="457200" y="1524000"/>
            <a:ext cx="8229600" cy="4918229"/>
          </a:xfrm>
        </p:spPr>
        <p:txBody>
          <a:bodyPr>
            <a:normAutofit/>
          </a:bodyPr>
          <a:lstStyle/>
          <a:p>
            <a:r>
              <a:rPr lang="en-CA" b="1" i="1" dirty="0"/>
              <a:t>Tonight, </a:t>
            </a:r>
            <a:r>
              <a:rPr lang="en-CA" sz="2800" b="1" i="1" dirty="0" smtClean="0">
                <a:solidFill>
                  <a:srgbClr val="FF0000"/>
                </a:solidFill>
              </a:rPr>
              <a:t>1400 </a:t>
            </a:r>
            <a:r>
              <a:rPr lang="en-CA" b="1" i="1" dirty="0" smtClean="0"/>
              <a:t>of us are asking </a:t>
            </a:r>
            <a:r>
              <a:rPr lang="en-CA" b="1" i="1" dirty="0"/>
              <a:t>Council to repeal the Secondary </a:t>
            </a:r>
            <a:r>
              <a:rPr lang="en-CA" b="1" i="1" dirty="0" smtClean="0"/>
              <a:t>Plan</a:t>
            </a:r>
          </a:p>
          <a:p>
            <a:pPr>
              <a:buNone/>
            </a:pPr>
            <a:endParaRPr lang="en-US" b="1" dirty="0"/>
          </a:p>
          <a:p>
            <a:r>
              <a:rPr lang="en-CA" b="1" dirty="0" smtClean="0"/>
              <a:t>We </a:t>
            </a:r>
            <a:r>
              <a:rPr lang="en-CA" b="1" dirty="0"/>
              <a:t>are asking council to restart the public input and planning process and create a new Secondary Plan based on the guiding principles and policies of the Places to Grow Act of </a:t>
            </a:r>
            <a:r>
              <a:rPr lang="en-CA" b="1" dirty="0" smtClean="0"/>
              <a:t>2005</a:t>
            </a:r>
          </a:p>
          <a:p>
            <a:pPr>
              <a:buNone/>
            </a:pPr>
            <a:endParaRPr lang="en-US" b="1" dirty="0"/>
          </a:p>
          <a:p>
            <a:r>
              <a:rPr lang="en-CA" b="1" dirty="0"/>
              <a:t>To assist Council in this courageous decision, we have prepared a binder with the following:  petition, background history and summary of our key </a:t>
            </a:r>
            <a:r>
              <a:rPr lang="en-CA" b="1" dirty="0" smtClean="0"/>
              <a:t>concerns</a:t>
            </a:r>
            <a:endParaRPr lang="en-US" b="1" dirty="0"/>
          </a:p>
          <a:p>
            <a:endParaRPr lang="en-US" dirty="0"/>
          </a:p>
        </p:txBody>
      </p:sp>
      <p:sp>
        <p:nvSpPr>
          <p:cNvPr id="3" name="Slide Number Placeholder 2"/>
          <p:cNvSpPr>
            <a:spLocks noGrp="1"/>
          </p:cNvSpPr>
          <p:nvPr>
            <p:ph type="sldNum" sz="quarter" idx="12"/>
          </p:nvPr>
        </p:nvSpPr>
        <p:spPr/>
        <p:txBody>
          <a:bodyPr/>
          <a:lstStyle/>
          <a:p>
            <a:fld id="{CCC54EF1-98C2-481D-91A3-85D22048DC95}" type="slidenum">
              <a:rPr lang="en-US" smtClean="0"/>
              <a:pPr/>
              <a:t>14</a:t>
            </a:fld>
            <a:endParaRPr lang="en-US"/>
          </a:p>
        </p:txBody>
      </p:sp>
    </p:spTree>
    <p:extLst>
      <p:ext uri="{BB962C8B-B14F-4D97-AF65-F5344CB8AC3E}">
        <p14:creationId xmlns:p14="http://schemas.microsoft.com/office/powerpoint/2010/main" val="21281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C54EF1-98C2-481D-91A3-85D22048DC95}" type="slidenum">
              <a:rPr lang="en-US" smtClean="0"/>
              <a:pPr/>
              <a:t>15</a:t>
            </a:fld>
            <a:endParaRPr lang="en-US"/>
          </a:p>
        </p:txBody>
      </p:sp>
      <p:pic>
        <p:nvPicPr>
          <p:cNvPr id="5" name="Picture 12" descr="IMG_0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06355"/>
            <a:ext cx="822209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54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56" y="762000"/>
            <a:ext cx="7024744" cy="1143000"/>
          </a:xfrm>
        </p:spPr>
        <p:txBody>
          <a:bodyPr>
            <a:normAutofit fontScale="90000"/>
          </a:bodyPr>
          <a:lstStyle/>
          <a:p>
            <a:r>
              <a:rPr lang="en-US" b="1" dirty="0">
                <a:solidFill>
                  <a:schemeClr val="bg2">
                    <a:lumMod val="50000"/>
                  </a:schemeClr>
                </a:solidFill>
              </a:rPr>
              <a:t>The Midhurst Ratepayers Association</a:t>
            </a:r>
            <a:r>
              <a:rPr lang="en-US" dirty="0">
                <a:solidFill>
                  <a:schemeClr val="bg2">
                    <a:lumMod val="50000"/>
                  </a:schemeClr>
                </a:solidFill>
              </a:rPr>
              <a:t> </a:t>
            </a:r>
            <a:r>
              <a:rPr lang="en-US" dirty="0" smtClean="0">
                <a:solidFill>
                  <a:schemeClr val="bg2">
                    <a:lumMod val="50000"/>
                  </a:schemeClr>
                </a:solidFill>
              </a:rPr>
              <a:t>(MRA)</a:t>
            </a:r>
            <a:endParaRPr lang="en-US" dirty="0">
              <a:solidFill>
                <a:schemeClr val="bg2">
                  <a:lumMod val="50000"/>
                </a:schemeClr>
              </a:solidFill>
            </a:endParaRPr>
          </a:p>
        </p:txBody>
      </p:sp>
      <p:sp>
        <p:nvSpPr>
          <p:cNvPr id="3" name="Content Placeholder 2"/>
          <p:cNvSpPr>
            <a:spLocks noGrp="1"/>
          </p:cNvSpPr>
          <p:nvPr>
            <p:ph idx="1"/>
          </p:nvPr>
        </p:nvSpPr>
        <p:spPr>
          <a:xfrm>
            <a:off x="838200" y="2129823"/>
            <a:ext cx="6777317" cy="3508977"/>
          </a:xfrm>
        </p:spPr>
        <p:txBody>
          <a:bodyPr/>
          <a:lstStyle/>
          <a:p>
            <a:r>
              <a:rPr lang="en-US" b="1" dirty="0" smtClean="0"/>
              <a:t>Was started in 2007 and Incorporated on March 26, 2009</a:t>
            </a:r>
            <a:endParaRPr lang="en-US" dirty="0"/>
          </a:p>
        </p:txBody>
      </p:sp>
      <p:sp>
        <p:nvSpPr>
          <p:cNvPr id="4" name="Rectangle 3"/>
          <p:cNvSpPr/>
          <p:nvPr/>
        </p:nvSpPr>
        <p:spPr>
          <a:xfrm>
            <a:off x="410450" y="3351074"/>
            <a:ext cx="8323112"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chemeClr val="bg2">
                    <a:lumMod val="50000"/>
                  </a:schemeClr>
                </a:solidFill>
                <a:effectLst/>
              </a:rPr>
              <a:t>To have our </a:t>
            </a:r>
          </a:p>
          <a:p>
            <a:pPr algn="ctr"/>
            <a:r>
              <a:rPr lang="en-US" sz="5400" b="1" dirty="0" smtClean="0">
                <a:ln w="10541" cmpd="sng">
                  <a:solidFill>
                    <a:schemeClr val="accent1">
                      <a:shade val="88000"/>
                      <a:satMod val="110000"/>
                    </a:schemeClr>
                  </a:solidFill>
                  <a:prstDash val="solid"/>
                </a:ln>
                <a:solidFill>
                  <a:schemeClr val="bg2">
                    <a:lumMod val="50000"/>
                  </a:schemeClr>
                </a:solidFill>
              </a:rPr>
              <a:t>Collective Voice Heard</a:t>
            </a:r>
            <a:endParaRPr lang="en-US" sz="5400" b="1" cap="none" spc="0" dirty="0">
              <a:ln w="10541" cmpd="sng">
                <a:solidFill>
                  <a:schemeClr val="accent1">
                    <a:shade val="88000"/>
                    <a:satMod val="110000"/>
                  </a:schemeClr>
                </a:solidFill>
                <a:prstDash val="solid"/>
              </a:ln>
              <a:solidFill>
                <a:schemeClr val="bg2">
                  <a:lumMod val="50000"/>
                </a:schemeClr>
              </a:solidFill>
              <a:effectLst/>
            </a:endParaRPr>
          </a:p>
        </p:txBody>
      </p:sp>
      <p:sp>
        <p:nvSpPr>
          <p:cNvPr id="5" name="Slide Number Placeholder 4"/>
          <p:cNvSpPr>
            <a:spLocks noGrp="1"/>
          </p:cNvSpPr>
          <p:nvPr>
            <p:ph type="sldNum" sz="quarter" idx="12"/>
          </p:nvPr>
        </p:nvSpPr>
        <p:spPr/>
        <p:txBody>
          <a:bodyPr/>
          <a:lstStyle/>
          <a:p>
            <a:fld id="{CCC54EF1-98C2-481D-91A3-85D22048DC95}" type="slidenum">
              <a:rPr lang="en-US" smtClean="0"/>
              <a:pPr/>
              <a:t>2</a:t>
            </a:fld>
            <a:endParaRPr lang="en-US"/>
          </a:p>
        </p:txBody>
      </p:sp>
    </p:spTree>
    <p:extLst>
      <p:ext uri="{BB962C8B-B14F-4D97-AF65-F5344CB8AC3E}">
        <p14:creationId xmlns:p14="http://schemas.microsoft.com/office/powerpoint/2010/main" val="1107363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838200"/>
            <a:ext cx="4267200" cy="639762"/>
          </a:xfrm>
        </p:spPr>
        <p:txBody>
          <a:bodyPr>
            <a:noAutofit/>
          </a:bodyPr>
          <a:lstStyle/>
          <a:p>
            <a:r>
              <a:rPr lang="en-US" sz="3200" dirty="0" smtClean="0">
                <a:solidFill>
                  <a:schemeClr val="bg2">
                    <a:lumMod val="50000"/>
                  </a:schemeClr>
                </a:solidFill>
              </a:rPr>
              <a:t>Who we represent </a:t>
            </a:r>
            <a:endParaRPr lang="en-US" sz="3200" dirty="0">
              <a:solidFill>
                <a:schemeClr val="bg2">
                  <a:lumMod val="50000"/>
                </a:schemeClr>
              </a:solidFill>
            </a:endParaRPr>
          </a:p>
        </p:txBody>
      </p:sp>
      <p:sp>
        <p:nvSpPr>
          <p:cNvPr id="6" name="Content Placeholder 5"/>
          <p:cNvSpPr>
            <a:spLocks noGrp="1"/>
          </p:cNvSpPr>
          <p:nvPr>
            <p:ph sz="half" idx="2"/>
          </p:nvPr>
        </p:nvSpPr>
        <p:spPr>
          <a:xfrm>
            <a:off x="762000" y="1676400"/>
            <a:ext cx="4419600" cy="1524000"/>
          </a:xfrm>
        </p:spPr>
        <p:txBody>
          <a:bodyPr/>
          <a:lstStyle/>
          <a:p>
            <a:r>
              <a:rPr lang="en-US" b="1" dirty="0" smtClean="0"/>
              <a:t>We represent the </a:t>
            </a:r>
            <a:r>
              <a:rPr lang="en-US" b="1" dirty="0"/>
              <a:t>interests of the </a:t>
            </a:r>
            <a:r>
              <a:rPr lang="en-US" b="1" dirty="0" smtClean="0"/>
              <a:t>property owners and residents of </a:t>
            </a:r>
            <a:r>
              <a:rPr lang="en-US" b="1" dirty="0"/>
              <a:t>Midhurst </a:t>
            </a:r>
          </a:p>
        </p:txBody>
      </p:sp>
      <p:sp>
        <p:nvSpPr>
          <p:cNvPr id="7" name="Text Placeholder 6"/>
          <p:cNvSpPr>
            <a:spLocks noGrp="1"/>
          </p:cNvSpPr>
          <p:nvPr>
            <p:ph type="body" sz="quarter" idx="3"/>
          </p:nvPr>
        </p:nvSpPr>
        <p:spPr>
          <a:xfrm>
            <a:off x="762000" y="3627438"/>
            <a:ext cx="3055717" cy="639762"/>
          </a:xfrm>
        </p:spPr>
        <p:txBody>
          <a:bodyPr>
            <a:normAutofit/>
          </a:bodyPr>
          <a:lstStyle/>
          <a:p>
            <a:r>
              <a:rPr lang="en-US" sz="3200" dirty="0" smtClean="0">
                <a:solidFill>
                  <a:schemeClr val="bg2">
                    <a:lumMod val="50000"/>
                  </a:schemeClr>
                </a:solidFill>
              </a:rPr>
              <a:t>Our Directors </a:t>
            </a:r>
            <a:endParaRPr lang="en-US" sz="3200" dirty="0">
              <a:solidFill>
                <a:schemeClr val="bg2">
                  <a:lumMod val="50000"/>
                </a:schemeClr>
              </a:solidFill>
            </a:endParaRPr>
          </a:p>
        </p:txBody>
      </p:sp>
      <p:sp>
        <p:nvSpPr>
          <p:cNvPr id="8" name="Content Placeholder 7"/>
          <p:cNvSpPr>
            <a:spLocks noGrp="1"/>
          </p:cNvSpPr>
          <p:nvPr>
            <p:ph sz="quarter" idx="4"/>
          </p:nvPr>
        </p:nvSpPr>
        <p:spPr>
          <a:xfrm>
            <a:off x="762000" y="4343401"/>
            <a:ext cx="5943600" cy="2438399"/>
          </a:xfrm>
        </p:spPr>
        <p:txBody>
          <a:bodyPr>
            <a:noAutofit/>
          </a:bodyPr>
          <a:lstStyle/>
          <a:p>
            <a:r>
              <a:rPr lang="en-US" b="1" dirty="0" smtClean="0"/>
              <a:t>Paul Fleming,  President</a:t>
            </a:r>
          </a:p>
          <a:p>
            <a:r>
              <a:rPr lang="en-US" b="1" dirty="0" smtClean="0"/>
              <a:t>Bill </a:t>
            </a:r>
            <a:r>
              <a:rPr lang="en-US" b="1" dirty="0" err="1" smtClean="0"/>
              <a:t>Nieuwland</a:t>
            </a:r>
            <a:r>
              <a:rPr lang="en-US" b="1" dirty="0" smtClean="0"/>
              <a:t>, Vice President </a:t>
            </a:r>
          </a:p>
          <a:p>
            <a:r>
              <a:rPr lang="en-US" b="1" dirty="0" smtClean="0"/>
              <a:t>David Strachan,  Sec/Treasurer</a:t>
            </a:r>
          </a:p>
          <a:p>
            <a:r>
              <a:rPr lang="en-US" b="1" dirty="0" smtClean="0"/>
              <a:t>Robert Lines,  Director at Large</a:t>
            </a:r>
            <a:endParaRPr lang="en-US" b="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3</a:t>
            </a:fld>
            <a:endParaRPr lang="en-US"/>
          </a:p>
        </p:txBody>
      </p:sp>
      <p:pic>
        <p:nvPicPr>
          <p:cNvPr id="9" name="Picture 9" descr="IMG_0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91440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normAutofit fontScale="90000"/>
          </a:bodyPr>
          <a:lstStyle/>
          <a:p>
            <a:r>
              <a:rPr lang="en-US" sz="4400" b="1" dirty="0" smtClean="0">
                <a:solidFill>
                  <a:schemeClr val="bg2">
                    <a:lumMod val="50000"/>
                  </a:schemeClr>
                </a:solidFill>
              </a:rPr>
              <a:t>Reason for this Delegation</a:t>
            </a:r>
            <a:endParaRPr lang="en-US" sz="4400" b="1" dirty="0">
              <a:solidFill>
                <a:schemeClr val="bg2">
                  <a:lumMod val="50000"/>
                </a:schemeClr>
              </a:solidFill>
            </a:endParaRPr>
          </a:p>
        </p:txBody>
      </p:sp>
      <p:sp>
        <p:nvSpPr>
          <p:cNvPr id="3" name="Content Placeholder 2"/>
          <p:cNvSpPr>
            <a:spLocks noGrp="1"/>
          </p:cNvSpPr>
          <p:nvPr>
            <p:ph idx="1"/>
          </p:nvPr>
        </p:nvSpPr>
        <p:spPr>
          <a:xfrm>
            <a:off x="457200" y="1828800"/>
            <a:ext cx="8305800" cy="5029200"/>
          </a:xfrm>
        </p:spPr>
        <p:txBody>
          <a:bodyPr>
            <a:normAutofit/>
          </a:bodyPr>
          <a:lstStyle/>
          <a:p>
            <a:r>
              <a:rPr lang="en-US" b="1" dirty="0" smtClean="0"/>
              <a:t> </a:t>
            </a:r>
            <a:r>
              <a:rPr lang="en-CA" b="1" dirty="0"/>
              <a:t>We believe that </a:t>
            </a:r>
            <a:r>
              <a:rPr lang="en-CA" b="1" dirty="0" smtClean="0"/>
              <a:t>the residents </a:t>
            </a:r>
            <a:r>
              <a:rPr lang="en-CA" b="1" dirty="0"/>
              <a:t>of Midhurst were not adequately notified about opportunities for public input or adequately consulted during the development of the Midhurst Secondary </a:t>
            </a:r>
            <a:r>
              <a:rPr lang="en-CA" b="1" dirty="0" smtClean="0"/>
              <a:t>Plan (MSP).</a:t>
            </a:r>
          </a:p>
          <a:p>
            <a:pPr>
              <a:buNone/>
            </a:pPr>
            <a:r>
              <a:rPr lang="en-CA" b="1" dirty="0" smtClean="0"/>
              <a:t> </a:t>
            </a:r>
            <a:endParaRPr lang="en-US" b="1" dirty="0"/>
          </a:p>
          <a:p>
            <a:r>
              <a:rPr lang="en-CA" b="1" dirty="0"/>
              <a:t>We submit this petition of more than </a:t>
            </a:r>
            <a:r>
              <a:rPr lang="en-CA" b="1" dirty="0" smtClean="0"/>
              <a:t>1400 signatures </a:t>
            </a:r>
            <a:r>
              <a:rPr lang="en-CA" b="1" dirty="0"/>
              <a:t>to indicate the extent to which the citizens of Midhurst disagree with the contents of the Secondary Plan, and oppose the approval of this plan by the Township of </a:t>
            </a:r>
            <a:r>
              <a:rPr lang="en-CA" b="1" dirty="0" err="1"/>
              <a:t>Springwater</a:t>
            </a:r>
            <a:r>
              <a:rPr lang="en-CA" b="1" dirty="0"/>
              <a:t> and by the County of Simcoe. </a:t>
            </a:r>
            <a:endParaRPr lang="en-US" b="1" dirty="0"/>
          </a:p>
          <a:p>
            <a:endParaRPr lang="en-US" b="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4</a:t>
            </a:fld>
            <a:endParaRPr lang="en-US"/>
          </a:p>
        </p:txBody>
      </p:sp>
    </p:spTree>
    <p:extLst>
      <p:ext uri="{BB962C8B-B14F-4D97-AF65-F5344CB8AC3E}">
        <p14:creationId xmlns:p14="http://schemas.microsoft.com/office/powerpoint/2010/main" val="114743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56" y="990600"/>
            <a:ext cx="7024744" cy="1143000"/>
          </a:xfrm>
        </p:spPr>
        <p:txBody>
          <a:bodyPr>
            <a:normAutofit fontScale="90000"/>
          </a:bodyPr>
          <a:lstStyle/>
          <a:p>
            <a:r>
              <a:rPr lang="en-US" b="1" dirty="0" smtClean="0">
                <a:solidFill>
                  <a:schemeClr val="bg2">
                    <a:lumMod val="50000"/>
                  </a:schemeClr>
                </a:solidFill>
              </a:rPr>
              <a:t>Questions from the Residents of Midhurst </a:t>
            </a:r>
            <a:endParaRPr lang="en-US" b="1" dirty="0">
              <a:solidFill>
                <a:schemeClr val="bg2">
                  <a:lumMod val="50000"/>
                </a:schemeClr>
              </a:solidFill>
            </a:endParaRPr>
          </a:p>
        </p:txBody>
      </p:sp>
      <p:sp>
        <p:nvSpPr>
          <p:cNvPr id="3" name="Content Placeholder 2"/>
          <p:cNvSpPr>
            <a:spLocks noGrp="1"/>
          </p:cNvSpPr>
          <p:nvPr>
            <p:ph idx="1"/>
          </p:nvPr>
        </p:nvSpPr>
        <p:spPr>
          <a:xfrm>
            <a:off x="609600" y="2473171"/>
            <a:ext cx="8001000" cy="4003829"/>
          </a:xfrm>
        </p:spPr>
        <p:txBody>
          <a:bodyPr/>
          <a:lstStyle/>
          <a:p>
            <a:r>
              <a:rPr lang="en-CA" b="1" dirty="0"/>
              <a:t>Upon investigation of the plan and extensive discussion with concerned citizens, we have devised a list of questions regarding the </a:t>
            </a:r>
            <a:r>
              <a:rPr lang="en-CA" b="1" dirty="0" smtClean="0"/>
              <a:t>MSP.</a:t>
            </a:r>
          </a:p>
          <a:p>
            <a:endParaRPr lang="en-CA" b="1" dirty="0"/>
          </a:p>
          <a:p>
            <a:r>
              <a:rPr lang="en-CA" b="1" dirty="0" smtClean="0"/>
              <a:t>We </a:t>
            </a:r>
            <a:r>
              <a:rPr lang="en-CA" b="1" dirty="0"/>
              <a:t>ask that the Township of </a:t>
            </a:r>
            <a:r>
              <a:rPr lang="en-CA" b="1" dirty="0" err="1"/>
              <a:t>Springwater</a:t>
            </a:r>
            <a:r>
              <a:rPr lang="en-CA" b="1" dirty="0"/>
              <a:t> respond to these questions </a:t>
            </a:r>
            <a:r>
              <a:rPr lang="en-CA" b="1" i="1" u="sng" dirty="0"/>
              <a:t>formally and publicly</a:t>
            </a:r>
            <a:r>
              <a:rPr lang="en-CA" b="1" dirty="0"/>
              <a:t>. </a:t>
            </a:r>
            <a:endParaRPr lang="en-US" b="1" dirty="0"/>
          </a:p>
        </p:txBody>
      </p:sp>
      <p:sp>
        <p:nvSpPr>
          <p:cNvPr id="4" name="Slide Number Placeholder 3"/>
          <p:cNvSpPr>
            <a:spLocks noGrp="1"/>
          </p:cNvSpPr>
          <p:nvPr>
            <p:ph type="sldNum" sz="quarter" idx="12"/>
          </p:nvPr>
        </p:nvSpPr>
        <p:spPr/>
        <p:txBody>
          <a:bodyPr/>
          <a:lstStyle/>
          <a:p>
            <a:fld id="{CCC54EF1-98C2-481D-91A3-85D22048DC95}" type="slidenum">
              <a:rPr lang="en-US" smtClean="0"/>
              <a:pPr/>
              <a:t>5</a:t>
            </a:fld>
            <a:endParaRPr lang="en-US"/>
          </a:p>
        </p:txBody>
      </p:sp>
    </p:spTree>
    <p:extLst>
      <p:ext uri="{BB962C8B-B14F-4D97-AF65-F5344CB8AC3E}">
        <p14:creationId xmlns:p14="http://schemas.microsoft.com/office/powerpoint/2010/main" val="1146894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ChangeArrowheads="1"/>
          </p:cNvSpPr>
          <p:nvPr>
            <p:ph type="title"/>
          </p:nvPr>
        </p:nvSpPr>
        <p:spPr bwMode="auto">
          <a:xfrm>
            <a:off x="685800" y="762000"/>
            <a:ext cx="7024744" cy="1143000"/>
          </a:xfrm>
          <a:custGeom>
            <a:avLst/>
            <a:gdLst>
              <a:gd name="T0" fmla="*/ 100 w 1000"/>
              <a:gd name="T1" fmla="*/ 150 h 1000"/>
              <a:gd name="T2" fmla="*/ 100 w 1000"/>
              <a:gd name="T3" fmla="*/ 3020 h 1000"/>
              <a:gd name="T4" fmla="*/ 100 w 1000"/>
              <a:gd name="T5" fmla="*/ 3005 h 1000"/>
              <a:gd name="T6" fmla="*/ 100 w 1000"/>
              <a:gd name="T7" fmla="*/ 3009 h 1000"/>
              <a:gd name="T8" fmla="*/ 154 w 1000"/>
              <a:gd name="T9" fmla="*/ 3069 h 1000"/>
              <a:gd name="T10" fmla="*/ 160 w 1000"/>
              <a:gd name="T11" fmla="*/ 3070 h 1000"/>
              <a:gd name="T12" fmla="*/ 2530 w 1000"/>
              <a:gd name="T13" fmla="*/ 3070 h 1000"/>
              <a:gd name="T14" fmla="*/ 2514 w 1000"/>
              <a:gd name="T15" fmla="*/ 3069 h 1000"/>
              <a:gd name="T16" fmla="*/ 2520 w 1000"/>
              <a:gd name="T17" fmla="*/ 3070 h 1000"/>
              <a:gd name="T18" fmla="*/ 2580 w 1000"/>
              <a:gd name="T19" fmla="*/ 3010 h 1000"/>
              <a:gd name="T20" fmla="*/ 2579 w 1000"/>
              <a:gd name="T21" fmla="*/ 3004 h 1000"/>
              <a:gd name="T22" fmla="*/ 2580 w 1000"/>
              <a:gd name="T23" fmla="*/ 3010 h 1000"/>
              <a:gd name="T24" fmla="*/ 2580 w 1000"/>
              <a:gd name="T25" fmla="*/ 150 h 1000"/>
              <a:gd name="T26" fmla="*/ 2579 w 1000"/>
              <a:gd name="T27" fmla="*/ 154 h 1000"/>
              <a:gd name="T28" fmla="*/ 2520 w 1000"/>
              <a:gd name="T29" fmla="*/ 100 h 1000"/>
              <a:gd name="T30" fmla="*/ 2515 w 1000"/>
              <a:gd name="T31" fmla="*/ 100 h 1000"/>
              <a:gd name="T32" fmla="*/ 2520 w 1000"/>
              <a:gd name="T33" fmla="*/ 100 h 1000"/>
              <a:gd name="T34" fmla="*/ 160 w 1000"/>
              <a:gd name="T35" fmla="*/ 100 h 1000"/>
              <a:gd name="T36" fmla="*/ 155 w 1000"/>
              <a:gd name="T37" fmla="*/ 100 h 1000"/>
              <a:gd name="T38" fmla="*/ 100 w 1000"/>
              <a:gd name="T39" fmla="*/ 15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 h="1000">
                <a:moveTo>
                  <a:pt x="100" y="150"/>
                </a:moveTo>
                <a:lnTo>
                  <a:pt x="100" y="3020"/>
                </a:lnTo>
                <a:lnTo>
                  <a:pt x="100" y="3005"/>
                </a:lnTo>
                <a:cubicBezTo>
                  <a:pt x="100" y="3006"/>
                  <a:pt x="100" y="3008"/>
                  <a:pt x="100" y="3009"/>
                </a:cubicBezTo>
                <a:cubicBezTo>
                  <a:pt x="99" y="3041"/>
                  <a:pt x="123" y="3066"/>
                  <a:pt x="154" y="3069"/>
                </a:cubicBezTo>
                <a:moveTo>
                  <a:pt x="160" y="3070"/>
                </a:moveTo>
                <a:lnTo>
                  <a:pt x="2530" y="3070"/>
                </a:lnTo>
                <a:lnTo>
                  <a:pt x="2514" y="3069"/>
                </a:lnTo>
                <a:cubicBezTo>
                  <a:pt x="2516" y="3069"/>
                  <a:pt x="2518" y="3070"/>
                  <a:pt x="2520" y="3070"/>
                </a:cubicBezTo>
                <a:cubicBezTo>
                  <a:pt x="2553" y="3070"/>
                  <a:pt x="2580" y="3043"/>
                  <a:pt x="2580" y="3010"/>
                </a:cubicBezTo>
                <a:cubicBezTo>
                  <a:pt x="2580" y="3008"/>
                  <a:pt x="2579" y="3006"/>
                  <a:pt x="2579" y="3004"/>
                </a:cubicBezTo>
                <a:moveTo>
                  <a:pt x="2580" y="3010"/>
                </a:moveTo>
                <a:lnTo>
                  <a:pt x="2580" y="150"/>
                </a:lnTo>
                <a:lnTo>
                  <a:pt x="2579" y="154"/>
                </a:lnTo>
                <a:cubicBezTo>
                  <a:pt x="2576" y="123"/>
                  <a:pt x="2551" y="100"/>
                  <a:pt x="2520" y="100"/>
                </a:cubicBezTo>
                <a:cubicBezTo>
                  <a:pt x="2518" y="99"/>
                  <a:pt x="2516" y="100"/>
                  <a:pt x="2515" y="100"/>
                </a:cubicBezTo>
                <a:moveTo>
                  <a:pt x="2520" y="100"/>
                </a:moveTo>
                <a:lnTo>
                  <a:pt x="160" y="100"/>
                </a:lnTo>
                <a:lnTo>
                  <a:pt x="155" y="100"/>
                </a:lnTo>
                <a:cubicBezTo>
                  <a:pt x="124" y="102"/>
                  <a:pt x="100" y="127"/>
                  <a:pt x="100" y="158"/>
                </a:cubicBezTo>
              </a:path>
            </a:pathLst>
          </a:custGeom>
          <a:noFill/>
          <a:ln w="19050" cap="flat">
            <a:solidFill>
              <a:srgbClr val="000000">
                <a:alpha val="1073"/>
              </a:srgbClr>
            </a:solidFill>
            <a:miter lim="10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r>
              <a:rPr lang="en-US" b="1" dirty="0" smtClean="0">
                <a:solidFill>
                  <a:schemeClr val="bg2">
                    <a:lumMod val="50000"/>
                  </a:schemeClr>
                </a:solidFill>
              </a:rPr>
              <a:t>Projected Growth Rates  </a:t>
            </a:r>
            <a:endParaRPr lang="en-US" b="1" dirty="0">
              <a:solidFill>
                <a:schemeClr val="bg2">
                  <a:lumMod val="50000"/>
                </a:schemeClr>
              </a:solidFill>
            </a:endParaRPr>
          </a:p>
        </p:txBody>
      </p:sp>
      <p:sp>
        <p:nvSpPr>
          <p:cNvPr id="3" name="Content Placeholder 2"/>
          <p:cNvSpPr>
            <a:spLocks noGrp="1"/>
          </p:cNvSpPr>
          <p:nvPr>
            <p:ph sz="half" idx="2"/>
          </p:nvPr>
        </p:nvSpPr>
        <p:spPr>
          <a:xfrm>
            <a:off x="534692" y="1600200"/>
            <a:ext cx="5561308" cy="3124200"/>
          </a:xfrm>
        </p:spPr>
        <p:txBody>
          <a:bodyPr>
            <a:normAutofit/>
          </a:bodyPr>
          <a:lstStyle/>
          <a:p>
            <a:r>
              <a:rPr lang="en-CA" b="1" dirty="0" smtClean="0"/>
              <a:t>Barrie </a:t>
            </a:r>
            <a:r>
              <a:rPr lang="en-CA" b="1" dirty="0"/>
              <a:t>has been designated as the only urban growth centre in the Simcoe sub-area. </a:t>
            </a:r>
            <a:r>
              <a:rPr lang="en-CA" b="1" dirty="0" smtClean="0"/>
              <a:t>With an annual growth rate of 2.8% .  </a:t>
            </a:r>
          </a:p>
          <a:p>
            <a:r>
              <a:rPr lang="en-CA" b="1" dirty="0" smtClean="0"/>
              <a:t>The </a:t>
            </a:r>
            <a:r>
              <a:rPr lang="en-CA" b="1" dirty="0"/>
              <a:t>MSP plans to add 24,624 new </a:t>
            </a:r>
            <a:r>
              <a:rPr lang="en-CA" b="1" dirty="0" smtClean="0"/>
              <a:t>residents, </a:t>
            </a:r>
            <a:r>
              <a:rPr lang="en-CA" b="1" dirty="0"/>
              <a:t>creating a projected growth rate for the village of Midhurst of over 30% per year.</a:t>
            </a:r>
            <a:endParaRPr lang="en-US" b="1" dirty="0"/>
          </a:p>
          <a:p>
            <a:endParaRPr lang="en-US" b="1" dirty="0"/>
          </a:p>
        </p:txBody>
      </p:sp>
      <p:sp>
        <p:nvSpPr>
          <p:cNvPr id="6" name="Text Placeholder 5"/>
          <p:cNvSpPr>
            <a:spLocks noGrp="1"/>
          </p:cNvSpPr>
          <p:nvPr>
            <p:ph type="body" sz="quarter" idx="3"/>
          </p:nvPr>
        </p:nvSpPr>
        <p:spPr>
          <a:xfrm>
            <a:off x="6088283" y="1447800"/>
            <a:ext cx="2674717" cy="685800"/>
          </a:xfrm>
        </p:spPr>
        <p:txBody>
          <a:bodyPr>
            <a:normAutofit fontScale="92500"/>
          </a:bodyPr>
          <a:lstStyle/>
          <a:p>
            <a:r>
              <a:rPr lang="en-US" dirty="0" smtClean="0">
                <a:solidFill>
                  <a:schemeClr val="bg2">
                    <a:lumMod val="50000"/>
                  </a:schemeClr>
                </a:solidFill>
              </a:rPr>
              <a:t>Annual Grow Rate </a:t>
            </a:r>
            <a:endParaRPr lang="en-US" dirty="0">
              <a:solidFill>
                <a:schemeClr val="bg2">
                  <a:lumMod val="50000"/>
                </a:schemeClr>
              </a:solidFill>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178383231"/>
              </p:ext>
            </p:extLst>
          </p:nvPr>
        </p:nvGraphicFramePr>
        <p:xfrm>
          <a:off x="6477000" y="1981200"/>
          <a:ext cx="2133600" cy="458787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CCC54EF1-98C2-481D-91A3-85D22048DC95}" type="slidenum">
              <a:rPr lang="en-US" smtClean="0"/>
              <a:pPr/>
              <a:t>6</a:t>
            </a:fld>
            <a:endParaRPr lang="en-US"/>
          </a:p>
        </p:txBody>
      </p:sp>
      <p:sp>
        <p:nvSpPr>
          <p:cNvPr id="12" name="TextBox 11"/>
          <p:cNvSpPr txBox="1"/>
          <p:nvPr/>
        </p:nvSpPr>
        <p:spPr>
          <a:xfrm>
            <a:off x="685800" y="4771072"/>
            <a:ext cx="5562600" cy="1477328"/>
          </a:xfrm>
          <a:prstGeom prst="rect">
            <a:avLst/>
          </a:prstGeom>
          <a:noFill/>
        </p:spPr>
        <p:txBody>
          <a:bodyPr wrap="square" rtlCol="0">
            <a:spAutoFit/>
          </a:bodyPr>
          <a:lstStyle/>
          <a:p>
            <a:pPr lvl="0"/>
            <a:r>
              <a:rPr lang="en-CA" sz="2400" b="1" i="1" dirty="0">
                <a:solidFill>
                  <a:srgbClr val="FF3300"/>
                </a:solidFill>
              </a:rPr>
              <a:t>Would Council explain to us why an annual </a:t>
            </a:r>
            <a:r>
              <a:rPr lang="en-CA" sz="2400" b="1" i="1" dirty="0" smtClean="0">
                <a:solidFill>
                  <a:srgbClr val="FF3300"/>
                </a:solidFill>
              </a:rPr>
              <a:t>urban growth </a:t>
            </a:r>
            <a:r>
              <a:rPr lang="en-CA" sz="2400" b="1" i="1" dirty="0">
                <a:solidFill>
                  <a:srgbClr val="FF3300"/>
                </a:solidFill>
              </a:rPr>
              <a:t>rate of 30% is necessary in our rural village?</a:t>
            </a:r>
            <a:endParaRPr lang="en-US" sz="2400" b="1" dirty="0">
              <a:solidFill>
                <a:srgbClr val="FF3300"/>
              </a:solidFill>
            </a:endParaRPr>
          </a:p>
          <a:p>
            <a:endParaRPr lang="en-US" dirty="0"/>
          </a:p>
        </p:txBody>
      </p:sp>
    </p:spTree>
    <p:extLst>
      <p:ext uri="{BB962C8B-B14F-4D97-AF65-F5344CB8AC3E}">
        <p14:creationId xmlns:p14="http://schemas.microsoft.com/office/powerpoint/2010/main" val="27604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Graphic spid="8" grpId="0">
        <p:bldAsOne/>
      </p:bldGraphic>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56" y="533400"/>
            <a:ext cx="7024744" cy="1143000"/>
          </a:xfrm>
        </p:spPr>
        <p:txBody>
          <a:bodyPr/>
          <a:lstStyle/>
          <a:p>
            <a:r>
              <a:rPr lang="en-US" b="1" dirty="0" smtClean="0">
                <a:solidFill>
                  <a:schemeClr val="bg2">
                    <a:lumMod val="50000"/>
                  </a:schemeClr>
                </a:solidFill>
              </a:rPr>
              <a:t>Traffic </a:t>
            </a:r>
            <a:endParaRPr lang="en-US" b="1" dirty="0">
              <a:solidFill>
                <a:schemeClr val="bg2">
                  <a:lumMod val="50000"/>
                </a:schemeClr>
              </a:solidFill>
            </a:endParaRPr>
          </a:p>
        </p:txBody>
      </p:sp>
      <p:sp>
        <p:nvSpPr>
          <p:cNvPr id="4" name="Content Placeholder 3"/>
          <p:cNvSpPr>
            <a:spLocks noGrp="1"/>
          </p:cNvSpPr>
          <p:nvPr>
            <p:ph sz="half" idx="2"/>
          </p:nvPr>
        </p:nvSpPr>
        <p:spPr>
          <a:xfrm>
            <a:off x="533400" y="1812403"/>
            <a:ext cx="8153400" cy="2454797"/>
          </a:xfrm>
        </p:spPr>
        <p:txBody>
          <a:bodyPr>
            <a:normAutofit/>
          </a:bodyPr>
          <a:lstStyle/>
          <a:p>
            <a:r>
              <a:rPr lang="en-CA" b="1" dirty="0"/>
              <a:t>According to your own transportation studies, the existing roads in Midhurst will be significantly overwhelmed by traffic congestion in the near future.  This will create roads that are unsafe and extremely busy. The sheer volume of traffic will alter the existing character of our quiet, rural village.</a:t>
            </a:r>
            <a:endParaRPr lang="en-US" b="1" dirty="0"/>
          </a:p>
          <a:p>
            <a:pPr marL="68580" indent="0">
              <a:buNone/>
            </a:pPr>
            <a:endParaRPr lang="en-US" b="1" dirty="0"/>
          </a:p>
        </p:txBody>
      </p:sp>
      <p:sp>
        <p:nvSpPr>
          <p:cNvPr id="7" name="Slide Number Placeholder 6"/>
          <p:cNvSpPr>
            <a:spLocks noGrp="1"/>
          </p:cNvSpPr>
          <p:nvPr>
            <p:ph type="sldNum" sz="quarter" idx="12"/>
          </p:nvPr>
        </p:nvSpPr>
        <p:spPr/>
        <p:txBody>
          <a:bodyPr/>
          <a:lstStyle/>
          <a:p>
            <a:fld id="{CCC54EF1-98C2-481D-91A3-85D22048DC95}" type="slidenum">
              <a:rPr lang="en-US" smtClean="0"/>
              <a:pPr/>
              <a:t>7</a:t>
            </a:fld>
            <a:endParaRPr lang="en-US"/>
          </a:p>
        </p:txBody>
      </p:sp>
      <p:sp>
        <p:nvSpPr>
          <p:cNvPr id="8" name="TextBox 7"/>
          <p:cNvSpPr txBox="1"/>
          <p:nvPr/>
        </p:nvSpPr>
        <p:spPr>
          <a:xfrm>
            <a:off x="914400" y="4648200"/>
            <a:ext cx="7620000" cy="1107996"/>
          </a:xfrm>
          <a:prstGeom prst="rect">
            <a:avLst/>
          </a:prstGeom>
          <a:noFill/>
        </p:spPr>
        <p:txBody>
          <a:bodyPr wrap="square" rtlCol="0">
            <a:spAutoFit/>
          </a:bodyPr>
          <a:lstStyle/>
          <a:p>
            <a:pPr lvl="0"/>
            <a:r>
              <a:rPr lang="en-CA" sz="2400" b="1" i="1" dirty="0" smtClean="0">
                <a:solidFill>
                  <a:srgbClr val="FF0000"/>
                </a:solidFill>
              </a:rPr>
              <a:t>How </a:t>
            </a:r>
            <a:r>
              <a:rPr lang="en-CA" sz="2400" b="1" i="1" dirty="0">
                <a:solidFill>
                  <a:srgbClr val="FF0000"/>
                </a:solidFill>
              </a:rPr>
              <a:t>does Council plan to protect the existing village of Midhurst from serious traffic congestion?</a:t>
            </a:r>
            <a:endParaRPr lang="en-US" sz="2400" dirty="0">
              <a:solidFill>
                <a:srgbClr val="FF0000"/>
              </a:solidFill>
            </a:endParaRPr>
          </a:p>
          <a:p>
            <a:endParaRPr lang="en-US" dirty="0"/>
          </a:p>
        </p:txBody>
      </p:sp>
    </p:spTree>
    <p:extLst>
      <p:ext uri="{BB962C8B-B14F-4D97-AF65-F5344CB8AC3E}">
        <p14:creationId xmlns:p14="http://schemas.microsoft.com/office/powerpoint/2010/main" val="25012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256" y="152400"/>
            <a:ext cx="7024744" cy="1143000"/>
          </a:xfrm>
        </p:spPr>
        <p:txBody>
          <a:bodyPr/>
          <a:lstStyle/>
          <a:p>
            <a:r>
              <a:rPr lang="en-US" b="1" dirty="0" smtClean="0">
                <a:solidFill>
                  <a:schemeClr val="bg2">
                    <a:lumMod val="50000"/>
                  </a:schemeClr>
                </a:solidFill>
              </a:rPr>
              <a:t>Environment</a:t>
            </a:r>
            <a:r>
              <a:rPr lang="en-US" dirty="0" smtClean="0">
                <a:solidFill>
                  <a:schemeClr val="bg2">
                    <a:lumMod val="50000"/>
                  </a:schemeClr>
                </a:solidFill>
              </a:rPr>
              <a:t> </a:t>
            </a:r>
            <a:endParaRPr lang="en-US" dirty="0">
              <a:solidFill>
                <a:schemeClr val="bg2">
                  <a:lumMod val="50000"/>
                </a:schemeClr>
              </a:solidFill>
            </a:endParaRPr>
          </a:p>
        </p:txBody>
      </p:sp>
      <p:sp>
        <p:nvSpPr>
          <p:cNvPr id="9" name="Content Placeholder 8"/>
          <p:cNvSpPr>
            <a:spLocks noGrp="1"/>
          </p:cNvSpPr>
          <p:nvPr>
            <p:ph idx="1"/>
          </p:nvPr>
        </p:nvSpPr>
        <p:spPr>
          <a:xfrm>
            <a:off x="533400" y="1295400"/>
            <a:ext cx="8001000" cy="3585177"/>
          </a:xfrm>
        </p:spPr>
        <p:txBody>
          <a:bodyPr>
            <a:normAutofit/>
          </a:bodyPr>
          <a:lstStyle/>
          <a:p>
            <a:r>
              <a:rPr lang="en-CA" b="1" dirty="0"/>
              <a:t>The </a:t>
            </a:r>
            <a:r>
              <a:rPr lang="en-CA" b="1" dirty="0" smtClean="0"/>
              <a:t>MSP proposes </a:t>
            </a:r>
            <a:r>
              <a:rPr lang="en-CA" b="1" dirty="0"/>
              <a:t>aggressive development that will put at risk our natural environment including Willow Creek, the Nottawasaga watershed and our ground water resources. It will also destroy prime agricultural land. </a:t>
            </a:r>
            <a:endParaRPr lang="en-US" b="1" dirty="0"/>
          </a:p>
          <a:p>
            <a:endParaRPr lang="en-US" b="1" dirty="0"/>
          </a:p>
        </p:txBody>
      </p:sp>
      <p:sp>
        <p:nvSpPr>
          <p:cNvPr id="7" name="Slide Number Placeholder 6"/>
          <p:cNvSpPr>
            <a:spLocks noGrp="1"/>
          </p:cNvSpPr>
          <p:nvPr>
            <p:ph type="sldNum" sz="quarter" idx="12"/>
          </p:nvPr>
        </p:nvSpPr>
        <p:spPr/>
        <p:txBody>
          <a:bodyPr/>
          <a:lstStyle/>
          <a:p>
            <a:fld id="{CCC54EF1-98C2-481D-91A3-85D22048DC95}" type="slidenum">
              <a:rPr lang="en-US" smtClean="0"/>
              <a:pPr/>
              <a:t>8</a:t>
            </a:fld>
            <a:endParaRPr lang="en-US"/>
          </a:p>
        </p:txBody>
      </p:sp>
      <p:pic>
        <p:nvPicPr>
          <p:cNvPr id="12" name="Picture 11" descr="http://rlv.zcache.com/ar011702_nottawasaga_river_on_postcard-p239038637272204060z8iat_40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572000"/>
            <a:ext cx="2438400" cy="1905000"/>
          </a:xfrm>
          <a:prstGeom prst="rect">
            <a:avLst/>
          </a:prstGeom>
          <a:noFill/>
          <a:ln>
            <a:noFill/>
          </a:ln>
          <a:effectLst/>
        </p:spPr>
      </p:pic>
      <p:sp>
        <p:nvSpPr>
          <p:cNvPr id="11" name="TextBox 10"/>
          <p:cNvSpPr txBox="1"/>
          <p:nvPr/>
        </p:nvSpPr>
        <p:spPr>
          <a:xfrm>
            <a:off x="914400" y="3258741"/>
            <a:ext cx="7620000" cy="1846659"/>
          </a:xfrm>
          <a:prstGeom prst="rect">
            <a:avLst/>
          </a:prstGeom>
          <a:noFill/>
        </p:spPr>
        <p:txBody>
          <a:bodyPr wrap="square" rtlCol="0">
            <a:spAutoFit/>
          </a:bodyPr>
          <a:lstStyle/>
          <a:p>
            <a:pPr lvl="0"/>
            <a:r>
              <a:rPr lang="en-CA" sz="2400" b="1" i="1" dirty="0">
                <a:solidFill>
                  <a:srgbClr val="FF0000"/>
                </a:solidFill>
              </a:rPr>
              <a:t>What measures will Council take to deal with the inevitable land use conflicts and damage to our natural environment that will arise from intensive urbanization under the Secondary Plan?</a:t>
            </a:r>
            <a:endParaRPr lang="en-US" sz="2400" dirty="0">
              <a:solidFill>
                <a:srgbClr val="FF0000"/>
              </a:solidFill>
            </a:endParaRPr>
          </a:p>
          <a:p>
            <a:endParaRPr lang="en-US" dirty="0"/>
          </a:p>
        </p:txBody>
      </p:sp>
      <p:pic>
        <p:nvPicPr>
          <p:cNvPr id="13" name="Picture 12" descr="http://www.minesing.ca/images/forosi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275" y="4876801"/>
            <a:ext cx="3743325" cy="1828800"/>
          </a:xfrm>
          <a:prstGeom prst="rect">
            <a:avLst/>
          </a:prstGeom>
          <a:noFill/>
          <a:ln>
            <a:noFill/>
          </a:ln>
        </p:spPr>
      </p:pic>
    </p:spTree>
    <p:extLst>
      <p:ext uri="{BB962C8B-B14F-4D97-AF65-F5344CB8AC3E}">
        <p14:creationId xmlns:p14="http://schemas.microsoft.com/office/powerpoint/2010/main" val="3342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256" y="457200"/>
            <a:ext cx="7024744" cy="1143000"/>
          </a:xfrm>
        </p:spPr>
        <p:txBody>
          <a:bodyPr/>
          <a:lstStyle/>
          <a:p>
            <a:r>
              <a:rPr lang="en-US" b="1" dirty="0" smtClean="0">
                <a:solidFill>
                  <a:schemeClr val="bg2">
                    <a:lumMod val="50000"/>
                  </a:schemeClr>
                </a:solidFill>
              </a:rPr>
              <a:t>Financing the MSP</a:t>
            </a:r>
            <a:endParaRPr lang="en-US" b="1" dirty="0">
              <a:solidFill>
                <a:schemeClr val="bg2">
                  <a:lumMod val="50000"/>
                </a:schemeClr>
              </a:solidFill>
            </a:endParaRPr>
          </a:p>
        </p:txBody>
      </p:sp>
      <p:sp>
        <p:nvSpPr>
          <p:cNvPr id="9" name="Content Placeholder 8"/>
          <p:cNvSpPr>
            <a:spLocks noGrp="1"/>
          </p:cNvSpPr>
          <p:nvPr>
            <p:ph idx="1"/>
          </p:nvPr>
        </p:nvSpPr>
        <p:spPr>
          <a:xfrm>
            <a:off x="533400" y="1828800"/>
            <a:ext cx="7620000" cy="2286000"/>
          </a:xfrm>
        </p:spPr>
        <p:txBody>
          <a:bodyPr>
            <a:normAutofit/>
          </a:bodyPr>
          <a:lstStyle/>
          <a:p>
            <a:r>
              <a:rPr lang="en-CA" b="1" dirty="0"/>
              <a:t>The Township of </a:t>
            </a:r>
            <a:r>
              <a:rPr lang="en-CA" b="1" dirty="0" err="1"/>
              <a:t>Springwater</a:t>
            </a:r>
            <a:r>
              <a:rPr lang="en-CA" b="1" dirty="0"/>
              <a:t> has already spent our tax dollars on legal fees and consultants to create and defend this Secondary Plan that violates the direction of Ontario’s Places to Grow policy and has been legally challenged by the province at the OMB.</a:t>
            </a:r>
            <a:endParaRPr lang="en-US" b="1" dirty="0"/>
          </a:p>
          <a:p>
            <a:endParaRPr lang="en-US" b="1" dirty="0"/>
          </a:p>
        </p:txBody>
      </p:sp>
      <p:sp>
        <p:nvSpPr>
          <p:cNvPr id="7" name="Slide Number Placeholder 6"/>
          <p:cNvSpPr>
            <a:spLocks noGrp="1"/>
          </p:cNvSpPr>
          <p:nvPr>
            <p:ph type="sldNum" sz="quarter" idx="12"/>
          </p:nvPr>
        </p:nvSpPr>
        <p:spPr/>
        <p:txBody>
          <a:bodyPr/>
          <a:lstStyle/>
          <a:p>
            <a:fld id="{CCC54EF1-98C2-481D-91A3-85D22048DC95}" type="slidenum">
              <a:rPr lang="en-US" smtClean="0"/>
              <a:pPr/>
              <a:t>9</a:t>
            </a:fld>
            <a:endParaRPr lang="en-US"/>
          </a:p>
        </p:txBody>
      </p:sp>
      <p:sp>
        <p:nvSpPr>
          <p:cNvPr id="12" name="TextBox 11"/>
          <p:cNvSpPr txBox="1"/>
          <p:nvPr/>
        </p:nvSpPr>
        <p:spPr>
          <a:xfrm>
            <a:off x="914400" y="4191000"/>
            <a:ext cx="6553200" cy="1846659"/>
          </a:xfrm>
          <a:prstGeom prst="rect">
            <a:avLst/>
          </a:prstGeom>
          <a:noFill/>
        </p:spPr>
        <p:txBody>
          <a:bodyPr wrap="square" rtlCol="0">
            <a:spAutoFit/>
          </a:bodyPr>
          <a:lstStyle/>
          <a:p>
            <a:pPr lvl="0"/>
            <a:r>
              <a:rPr lang="en-CA" sz="2400" b="1" i="1" dirty="0">
                <a:solidFill>
                  <a:srgbClr val="FF0000"/>
                </a:solidFill>
              </a:rPr>
              <a:t>How much more of </a:t>
            </a:r>
            <a:r>
              <a:rPr lang="en-CA" sz="2400" b="1" i="1" dirty="0" smtClean="0">
                <a:solidFill>
                  <a:srgbClr val="FF0000"/>
                </a:solidFill>
              </a:rPr>
              <a:t>the taxpayers’ money does </a:t>
            </a:r>
            <a:r>
              <a:rPr lang="en-CA" sz="2400" b="1" i="1" dirty="0">
                <a:solidFill>
                  <a:srgbClr val="FF0000"/>
                </a:solidFill>
              </a:rPr>
              <a:t>Council propose to spend promoting and defending a plan that </a:t>
            </a:r>
            <a:r>
              <a:rPr lang="en-CA" sz="2400" b="1" i="1" dirty="0" smtClean="0">
                <a:solidFill>
                  <a:srgbClr val="FF0000"/>
                </a:solidFill>
              </a:rPr>
              <a:t>the voters of </a:t>
            </a:r>
            <a:r>
              <a:rPr lang="en-CA" sz="2400" b="1" i="1" dirty="0">
                <a:solidFill>
                  <a:srgbClr val="FF0000"/>
                </a:solidFill>
              </a:rPr>
              <a:t>Midhurst don’t want?</a:t>
            </a:r>
            <a:endParaRPr lang="en-US" sz="2400" dirty="0">
              <a:solidFill>
                <a:srgbClr val="FF0000"/>
              </a:solidFill>
            </a:endParaRPr>
          </a:p>
          <a:p>
            <a:endParaRPr lang="en-US" dirty="0"/>
          </a:p>
        </p:txBody>
      </p:sp>
      <p:pic>
        <p:nvPicPr>
          <p:cNvPr id="1028" name="Picture 4" descr="C:\Documents and Settings\User\Local Settings\Temporary Internet Files\Content.IE5\SETLE6SV\MC9001493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724400"/>
            <a:ext cx="260741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1998</TotalTime>
  <Words>724</Words>
  <Application>Microsoft Office PowerPoint</Application>
  <PresentationFormat>On-screen Show (4:3)</PresentationFormat>
  <Paragraphs>79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The Midhurst Ratepayers Association </vt:lpstr>
      <vt:lpstr>The Midhurst Ratepayers Association (MRA)</vt:lpstr>
      <vt:lpstr>PowerPoint Presentation</vt:lpstr>
      <vt:lpstr>Reason for this Delegation</vt:lpstr>
      <vt:lpstr>Questions from the Residents of Midhurst </vt:lpstr>
      <vt:lpstr>Projected Growth Rates  </vt:lpstr>
      <vt:lpstr>Traffic </vt:lpstr>
      <vt:lpstr>Environment </vt:lpstr>
      <vt:lpstr>Financing the MSP</vt:lpstr>
      <vt:lpstr>Democratic Process/Petition </vt:lpstr>
      <vt:lpstr>Council's Objections  </vt:lpstr>
      <vt:lpstr>The Ontario Municipal Act</vt:lpstr>
      <vt:lpstr>Council’s Obligation  </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Midhurst Ratepayers Association</dc:title>
  <dc:creator>Rick McFadden</dc:creator>
  <cp:lastModifiedBy>Kim</cp:lastModifiedBy>
  <cp:revision>34</cp:revision>
  <cp:lastPrinted>2012-04-15T12:22:07Z</cp:lastPrinted>
  <dcterms:created xsi:type="dcterms:W3CDTF">2012-04-12T13:39:35Z</dcterms:created>
  <dcterms:modified xsi:type="dcterms:W3CDTF">2012-04-17T00:50:11Z</dcterms:modified>
</cp:coreProperties>
</file>